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0" r:id="rId4"/>
    <p:sldId id="269" r:id="rId5"/>
    <p:sldId id="261" r:id="rId6"/>
    <p:sldId id="262" r:id="rId7"/>
    <p:sldId id="276" r:id="rId8"/>
    <p:sldId id="263" r:id="rId9"/>
    <p:sldId id="264" r:id="rId10"/>
    <p:sldId id="266" r:id="rId11"/>
    <p:sldId id="265" r:id="rId12"/>
    <p:sldId id="272" r:id="rId13"/>
    <p:sldId id="268" r:id="rId14"/>
    <p:sldId id="273" r:id="rId15"/>
    <p:sldId id="274" r:id="rId16"/>
    <p:sldId id="275" r:id="rId17"/>
    <p:sldId id="267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7" autoAdjust="0"/>
    <p:restoredTop sz="93081" autoAdjust="0"/>
  </p:normalViewPr>
  <p:slideViewPr>
    <p:cSldViewPr snapToGrid="0">
      <p:cViewPr varScale="1">
        <p:scale>
          <a:sx n="80" d="100"/>
          <a:sy n="80" d="100"/>
        </p:scale>
        <p:origin x="6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A8899-0CB8-4EB0-B04A-67CF92ED9293}" type="doc">
      <dgm:prSet loTypeId="urn:microsoft.com/office/officeart/2008/layout/PictureStrip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7492F4-E24C-4ADC-A023-D88248C22A66}">
      <dgm:prSet phldrT="[Text]" custT="1"/>
      <dgm:spPr/>
      <dgm:t>
        <a:bodyPr/>
        <a:lstStyle/>
        <a:p>
          <a:r>
            <a:rPr lang="en-US" sz="3200" dirty="0"/>
            <a:t>Contracting with the State</a:t>
          </a:r>
        </a:p>
      </dgm:t>
    </dgm:pt>
    <dgm:pt modelId="{92FB9CA8-74CA-4A97-BB83-315F5FE74B66}" type="parTrans" cxnId="{2A617784-C31E-421C-972F-BA1628B41F38}">
      <dgm:prSet/>
      <dgm:spPr/>
      <dgm:t>
        <a:bodyPr/>
        <a:lstStyle/>
        <a:p>
          <a:endParaRPr lang="en-US"/>
        </a:p>
      </dgm:t>
    </dgm:pt>
    <dgm:pt modelId="{B6391F7A-AE78-41E7-AFC3-FD3F84186DC8}" type="sibTrans" cxnId="{2A617784-C31E-421C-972F-BA1628B41F38}">
      <dgm:prSet/>
      <dgm:spPr/>
      <dgm:t>
        <a:bodyPr/>
        <a:lstStyle/>
        <a:p>
          <a:endParaRPr lang="en-US"/>
        </a:p>
      </dgm:t>
    </dgm:pt>
    <dgm:pt modelId="{7297639B-0151-4F65-9CFD-BF3974B9ADAC}">
      <dgm:prSet phldrT="[Text]" custT="1"/>
      <dgm:spPr/>
      <dgm:t>
        <a:bodyPr/>
        <a:lstStyle/>
        <a:p>
          <a:r>
            <a:rPr lang="en-US" sz="3200" dirty="0"/>
            <a:t>Up2$10K Program</a:t>
          </a:r>
        </a:p>
      </dgm:t>
    </dgm:pt>
    <dgm:pt modelId="{A81D0989-C76A-498B-BBF1-AEC6BF06FCD6}" type="parTrans" cxnId="{970C1B8A-5924-4C71-BC21-09A55A5444AC}">
      <dgm:prSet/>
      <dgm:spPr/>
      <dgm:t>
        <a:bodyPr/>
        <a:lstStyle/>
        <a:p>
          <a:endParaRPr lang="en-US"/>
        </a:p>
      </dgm:t>
    </dgm:pt>
    <dgm:pt modelId="{37FBAA22-55FC-4EEC-9D83-084DF9CD541C}" type="sibTrans" cxnId="{970C1B8A-5924-4C71-BC21-09A55A5444AC}">
      <dgm:prSet/>
      <dgm:spPr/>
      <dgm:t>
        <a:bodyPr/>
        <a:lstStyle/>
        <a:p>
          <a:endParaRPr lang="en-US"/>
        </a:p>
      </dgm:t>
    </dgm:pt>
    <dgm:pt modelId="{53EA543D-D454-490B-928E-CAA38A057473}">
      <dgm:prSet phldrT="[Text]" custT="1"/>
      <dgm:spPr/>
      <dgm:t>
        <a:bodyPr/>
        <a:lstStyle/>
        <a:p>
          <a:r>
            <a:rPr lang="en-US" sz="3200" dirty="0"/>
            <a:t>Subcontracting</a:t>
          </a:r>
        </a:p>
      </dgm:t>
    </dgm:pt>
    <dgm:pt modelId="{35EEFACB-84F2-49D3-9C83-B9A378A0606F}" type="parTrans" cxnId="{FDE2471F-B203-4461-8B22-00F47F1AB250}">
      <dgm:prSet/>
      <dgm:spPr/>
      <dgm:t>
        <a:bodyPr/>
        <a:lstStyle/>
        <a:p>
          <a:endParaRPr lang="en-US"/>
        </a:p>
      </dgm:t>
    </dgm:pt>
    <dgm:pt modelId="{13D58017-6A96-4BB5-A249-E74A7BB772FB}" type="sibTrans" cxnId="{FDE2471F-B203-4461-8B22-00F47F1AB250}">
      <dgm:prSet/>
      <dgm:spPr/>
      <dgm:t>
        <a:bodyPr/>
        <a:lstStyle/>
        <a:p>
          <a:endParaRPr lang="en-US"/>
        </a:p>
      </dgm:t>
    </dgm:pt>
    <dgm:pt modelId="{AB6A368E-295D-4200-B4D2-9D31B05BD12B}" type="pres">
      <dgm:prSet presAssocID="{5F3A8899-0CB8-4EB0-B04A-67CF92ED9293}" presName="Name0" presStyleCnt="0">
        <dgm:presLayoutVars>
          <dgm:dir/>
          <dgm:resizeHandles val="exact"/>
        </dgm:presLayoutVars>
      </dgm:prSet>
      <dgm:spPr/>
    </dgm:pt>
    <dgm:pt modelId="{5C3846F2-B555-494D-AA33-96243ABD3E8A}" type="pres">
      <dgm:prSet presAssocID="{7F7492F4-E24C-4ADC-A023-D88248C22A66}" presName="composite" presStyleCnt="0"/>
      <dgm:spPr/>
    </dgm:pt>
    <dgm:pt modelId="{BB1326A5-9DB9-4FF6-9310-B040AF7E75DB}" type="pres">
      <dgm:prSet presAssocID="{7F7492F4-E24C-4ADC-A023-D88248C22A66}" presName="rect1" presStyleLbl="trAlignAcc1" presStyleIdx="0" presStyleCnt="3" custScaleX="127319">
        <dgm:presLayoutVars>
          <dgm:bulletEnabled val="1"/>
        </dgm:presLayoutVars>
      </dgm:prSet>
      <dgm:spPr/>
    </dgm:pt>
    <dgm:pt modelId="{8B14A405-BCC5-4FE6-A138-7FB49F06AEB8}" type="pres">
      <dgm:prSet presAssocID="{7F7492F4-E24C-4ADC-A023-D88248C22A66}" presName="rect2" presStyleLbl="fgImgPlace1" presStyleIdx="0" presStyleCnt="3" custScaleX="69374" custScaleY="82309" custLinFactNeighborX="-69627" custLinFactNeighborY="776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10" t="22820" r="1176" b="5792"/>
          </a:stretch>
        </a:blipFill>
      </dgm:spPr>
    </dgm:pt>
    <dgm:pt modelId="{9666E362-CD20-49AC-8281-3A0B951082A0}" type="pres">
      <dgm:prSet presAssocID="{B6391F7A-AE78-41E7-AFC3-FD3F84186DC8}" presName="sibTrans" presStyleCnt="0"/>
      <dgm:spPr/>
    </dgm:pt>
    <dgm:pt modelId="{22016B04-22E3-43E6-9F45-32B0B5939395}" type="pres">
      <dgm:prSet presAssocID="{7297639B-0151-4F65-9CFD-BF3974B9ADAC}" presName="composite" presStyleCnt="0"/>
      <dgm:spPr/>
    </dgm:pt>
    <dgm:pt modelId="{7BBFB9E7-766A-4B93-82E4-E1D45E849849}" type="pres">
      <dgm:prSet presAssocID="{7297639B-0151-4F65-9CFD-BF3974B9ADAC}" presName="rect1" presStyleLbl="trAlignAcc1" presStyleIdx="1" presStyleCnt="3" custScaleX="128442">
        <dgm:presLayoutVars>
          <dgm:bulletEnabled val="1"/>
        </dgm:presLayoutVars>
      </dgm:prSet>
      <dgm:spPr/>
    </dgm:pt>
    <dgm:pt modelId="{2DB05932-7FDF-4DAD-AE33-B3812E16B7F4}" type="pres">
      <dgm:prSet presAssocID="{7297639B-0151-4F65-9CFD-BF3974B9ADAC}" presName="rect2" presStyleLbl="fgImgPlace1" presStyleIdx="1" presStyleCnt="3" custScaleX="98263" custScaleY="70249" custLinFactNeighborX="-67251" custLinFactNeighborY="5962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7" t="8190" r="11092" b="6700"/>
          </a:stretch>
        </a:blipFill>
      </dgm:spPr>
    </dgm:pt>
    <dgm:pt modelId="{0C808870-D8DC-411B-9B29-5B2886ADB41E}" type="pres">
      <dgm:prSet presAssocID="{37FBAA22-55FC-4EEC-9D83-084DF9CD541C}" presName="sibTrans" presStyleCnt="0"/>
      <dgm:spPr/>
    </dgm:pt>
    <dgm:pt modelId="{5DD665DA-F6D7-4ACB-A108-FD01AF484255}" type="pres">
      <dgm:prSet presAssocID="{53EA543D-D454-490B-928E-CAA38A057473}" presName="composite" presStyleCnt="0"/>
      <dgm:spPr/>
    </dgm:pt>
    <dgm:pt modelId="{78D5043A-9774-41F7-B78B-8015D55720F2}" type="pres">
      <dgm:prSet presAssocID="{53EA543D-D454-490B-928E-CAA38A057473}" presName="rect1" presStyleLbl="trAlignAcc1" presStyleIdx="2" presStyleCnt="3" custScaleX="128442">
        <dgm:presLayoutVars>
          <dgm:bulletEnabled val="1"/>
        </dgm:presLayoutVars>
      </dgm:prSet>
      <dgm:spPr/>
    </dgm:pt>
    <dgm:pt modelId="{B25D7215-A66E-42F0-ABA1-2D1543B93626}" type="pres">
      <dgm:prSet presAssocID="{53EA543D-D454-490B-928E-CAA38A057473}" presName="rect2" presStyleLbl="fgImgPlace1" presStyleIdx="2" presStyleCnt="3" custScaleX="92846" custScaleY="88654" custLinFactNeighborX="-69891" custLinFactNeighborY="7717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94" t="21321" r="2829" b="14961"/>
          </a:stretch>
        </a:blipFill>
      </dgm:spPr>
    </dgm:pt>
  </dgm:ptLst>
  <dgm:cxnLst>
    <dgm:cxn modelId="{FDE2471F-B203-4461-8B22-00F47F1AB250}" srcId="{5F3A8899-0CB8-4EB0-B04A-67CF92ED9293}" destId="{53EA543D-D454-490B-928E-CAA38A057473}" srcOrd="2" destOrd="0" parTransId="{35EEFACB-84F2-49D3-9C83-B9A378A0606F}" sibTransId="{13D58017-6A96-4BB5-A249-E74A7BB772FB}"/>
    <dgm:cxn modelId="{D1CC7341-2F37-43E9-83FE-D799D37E6BBA}" type="presOf" srcId="{53EA543D-D454-490B-928E-CAA38A057473}" destId="{78D5043A-9774-41F7-B78B-8015D55720F2}" srcOrd="0" destOrd="0" presId="urn:microsoft.com/office/officeart/2008/layout/PictureStrips"/>
    <dgm:cxn modelId="{65F5516D-4891-4E37-9E64-76799593E884}" type="presOf" srcId="{7297639B-0151-4F65-9CFD-BF3974B9ADAC}" destId="{7BBFB9E7-766A-4B93-82E4-E1D45E849849}" srcOrd="0" destOrd="0" presId="urn:microsoft.com/office/officeart/2008/layout/PictureStrips"/>
    <dgm:cxn modelId="{2A617784-C31E-421C-972F-BA1628B41F38}" srcId="{5F3A8899-0CB8-4EB0-B04A-67CF92ED9293}" destId="{7F7492F4-E24C-4ADC-A023-D88248C22A66}" srcOrd="0" destOrd="0" parTransId="{92FB9CA8-74CA-4A97-BB83-315F5FE74B66}" sibTransId="{B6391F7A-AE78-41E7-AFC3-FD3F84186DC8}"/>
    <dgm:cxn modelId="{970C1B8A-5924-4C71-BC21-09A55A5444AC}" srcId="{5F3A8899-0CB8-4EB0-B04A-67CF92ED9293}" destId="{7297639B-0151-4F65-9CFD-BF3974B9ADAC}" srcOrd="1" destOrd="0" parTransId="{A81D0989-C76A-498B-BBF1-AEC6BF06FCD6}" sibTransId="{37FBAA22-55FC-4EEC-9D83-084DF9CD541C}"/>
    <dgm:cxn modelId="{038882A3-BDB4-4FA0-94C1-A84D7762A6EE}" type="presOf" srcId="{5F3A8899-0CB8-4EB0-B04A-67CF92ED9293}" destId="{AB6A368E-295D-4200-B4D2-9D31B05BD12B}" srcOrd="0" destOrd="0" presId="urn:microsoft.com/office/officeart/2008/layout/PictureStrips"/>
    <dgm:cxn modelId="{5B4517ED-B2C1-4513-915F-390A3DE1EE8A}" type="presOf" srcId="{7F7492F4-E24C-4ADC-A023-D88248C22A66}" destId="{BB1326A5-9DB9-4FF6-9310-B040AF7E75DB}" srcOrd="0" destOrd="0" presId="urn:microsoft.com/office/officeart/2008/layout/PictureStrips"/>
    <dgm:cxn modelId="{D5537E66-22CA-46EF-AA8D-390E8CCEE093}" type="presParOf" srcId="{AB6A368E-295D-4200-B4D2-9D31B05BD12B}" destId="{5C3846F2-B555-494D-AA33-96243ABD3E8A}" srcOrd="0" destOrd="0" presId="urn:microsoft.com/office/officeart/2008/layout/PictureStrips"/>
    <dgm:cxn modelId="{2E45D26C-318E-4CA2-8A36-02AF723FDAFA}" type="presParOf" srcId="{5C3846F2-B555-494D-AA33-96243ABD3E8A}" destId="{BB1326A5-9DB9-4FF6-9310-B040AF7E75DB}" srcOrd="0" destOrd="0" presId="urn:microsoft.com/office/officeart/2008/layout/PictureStrips"/>
    <dgm:cxn modelId="{72EACB5A-C1E8-4BDC-97A0-B3D5529AFD36}" type="presParOf" srcId="{5C3846F2-B555-494D-AA33-96243ABD3E8A}" destId="{8B14A405-BCC5-4FE6-A138-7FB49F06AEB8}" srcOrd="1" destOrd="0" presId="urn:microsoft.com/office/officeart/2008/layout/PictureStrips"/>
    <dgm:cxn modelId="{0CB685C6-264C-44B9-9ECD-FA40E73B9BED}" type="presParOf" srcId="{AB6A368E-295D-4200-B4D2-9D31B05BD12B}" destId="{9666E362-CD20-49AC-8281-3A0B951082A0}" srcOrd="1" destOrd="0" presId="urn:microsoft.com/office/officeart/2008/layout/PictureStrips"/>
    <dgm:cxn modelId="{5A5A9404-5035-4B82-A867-640E65F32897}" type="presParOf" srcId="{AB6A368E-295D-4200-B4D2-9D31B05BD12B}" destId="{22016B04-22E3-43E6-9F45-32B0B5939395}" srcOrd="2" destOrd="0" presId="urn:microsoft.com/office/officeart/2008/layout/PictureStrips"/>
    <dgm:cxn modelId="{9BD24AEF-E24D-40FD-809D-83E6382BC8A8}" type="presParOf" srcId="{22016B04-22E3-43E6-9F45-32B0B5939395}" destId="{7BBFB9E7-766A-4B93-82E4-E1D45E849849}" srcOrd="0" destOrd="0" presId="urn:microsoft.com/office/officeart/2008/layout/PictureStrips"/>
    <dgm:cxn modelId="{946C6434-35A9-48F3-B317-FC1FD9280ECC}" type="presParOf" srcId="{22016B04-22E3-43E6-9F45-32B0B5939395}" destId="{2DB05932-7FDF-4DAD-AE33-B3812E16B7F4}" srcOrd="1" destOrd="0" presId="urn:microsoft.com/office/officeart/2008/layout/PictureStrips"/>
    <dgm:cxn modelId="{AB4C2999-9B8F-4EE2-BE12-F61DC754C18B}" type="presParOf" srcId="{AB6A368E-295D-4200-B4D2-9D31B05BD12B}" destId="{0C808870-D8DC-411B-9B29-5B2886ADB41E}" srcOrd="3" destOrd="0" presId="urn:microsoft.com/office/officeart/2008/layout/PictureStrips"/>
    <dgm:cxn modelId="{9CFE0569-6AE6-47D5-B733-756B6E3FDC6A}" type="presParOf" srcId="{AB6A368E-295D-4200-B4D2-9D31B05BD12B}" destId="{5DD665DA-F6D7-4ACB-A108-FD01AF484255}" srcOrd="4" destOrd="0" presId="urn:microsoft.com/office/officeart/2008/layout/PictureStrips"/>
    <dgm:cxn modelId="{B27BD22C-2EB5-4687-951A-5E85F80FE171}" type="presParOf" srcId="{5DD665DA-F6D7-4ACB-A108-FD01AF484255}" destId="{78D5043A-9774-41F7-B78B-8015D55720F2}" srcOrd="0" destOrd="0" presId="urn:microsoft.com/office/officeart/2008/layout/PictureStrips"/>
    <dgm:cxn modelId="{93EB80D7-5688-469E-B0EB-8C15616518E8}" type="presParOf" srcId="{5DD665DA-F6D7-4ACB-A108-FD01AF484255}" destId="{B25D7215-A66E-42F0-ABA1-2D1543B9362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7DC2D0-39B7-4F5A-8AF9-6D41F654EF4E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30BB192-E9FA-4CE8-ADD5-88095F1EA656}">
      <dgm:prSet phldrT="[Text]"/>
      <dgm:spPr/>
      <dgm:t>
        <a:bodyPr/>
        <a:lstStyle/>
        <a:p>
          <a:r>
            <a:rPr lang="en-US" dirty="0"/>
            <a:t>Information</a:t>
          </a:r>
        </a:p>
      </dgm:t>
    </dgm:pt>
    <dgm:pt modelId="{B0A6BE8E-0D22-436D-921E-63FEFEDB250D}" type="parTrans" cxnId="{6CBC54BC-42FA-4489-B0F5-FAFA187955FC}">
      <dgm:prSet/>
      <dgm:spPr/>
      <dgm:t>
        <a:bodyPr/>
        <a:lstStyle/>
        <a:p>
          <a:endParaRPr lang="en-US"/>
        </a:p>
      </dgm:t>
    </dgm:pt>
    <dgm:pt modelId="{33B57D44-B9EF-4B31-AB28-9611148E451B}" type="sibTrans" cxnId="{6CBC54BC-42FA-4489-B0F5-FAFA187955FC}">
      <dgm:prSet/>
      <dgm:spPr/>
      <dgm:t>
        <a:bodyPr/>
        <a:lstStyle/>
        <a:p>
          <a:endParaRPr lang="en-US"/>
        </a:p>
      </dgm:t>
    </dgm:pt>
    <dgm:pt modelId="{71F0E741-2433-4FCA-8DC5-2973537632D7}">
      <dgm:prSet phldrT="[Text]"/>
      <dgm:spPr/>
      <dgm:t>
        <a:bodyPr/>
        <a:lstStyle/>
        <a:p>
          <a:r>
            <a:rPr lang="en-US" dirty="0"/>
            <a:t>Resources</a:t>
          </a:r>
        </a:p>
      </dgm:t>
    </dgm:pt>
    <dgm:pt modelId="{7FE68FD4-571A-4096-8867-B1C1545C5939}" type="parTrans" cxnId="{23C9E446-02F8-4189-B310-224BDCF98433}">
      <dgm:prSet/>
      <dgm:spPr/>
      <dgm:t>
        <a:bodyPr/>
        <a:lstStyle/>
        <a:p>
          <a:endParaRPr lang="en-US"/>
        </a:p>
      </dgm:t>
    </dgm:pt>
    <dgm:pt modelId="{528667E7-C24F-4DBE-9CE9-B4642071D7CA}" type="sibTrans" cxnId="{23C9E446-02F8-4189-B310-224BDCF98433}">
      <dgm:prSet/>
      <dgm:spPr/>
      <dgm:t>
        <a:bodyPr/>
        <a:lstStyle/>
        <a:p>
          <a:endParaRPr lang="en-US"/>
        </a:p>
      </dgm:t>
    </dgm:pt>
    <dgm:pt modelId="{9886ED77-53C2-4FD9-8F75-9751318B1F66}">
      <dgm:prSet phldrT="[Text]"/>
      <dgm:spPr/>
      <dgm:t>
        <a:bodyPr/>
        <a:lstStyle/>
        <a:p>
          <a:r>
            <a:rPr lang="en-US" dirty="0"/>
            <a:t>Capital</a:t>
          </a:r>
        </a:p>
      </dgm:t>
    </dgm:pt>
    <dgm:pt modelId="{3DE3FF99-20AF-4CF5-BE9E-875D4F2D1588}" type="parTrans" cxnId="{670440CF-3122-48DD-88B8-338081C787D2}">
      <dgm:prSet/>
      <dgm:spPr/>
      <dgm:t>
        <a:bodyPr/>
        <a:lstStyle/>
        <a:p>
          <a:endParaRPr lang="en-US"/>
        </a:p>
      </dgm:t>
    </dgm:pt>
    <dgm:pt modelId="{ED7CB178-7770-43DE-A7C8-CC201AC6810C}" type="sibTrans" cxnId="{670440CF-3122-48DD-88B8-338081C787D2}">
      <dgm:prSet/>
      <dgm:spPr/>
      <dgm:t>
        <a:bodyPr/>
        <a:lstStyle/>
        <a:p>
          <a:endParaRPr lang="en-US"/>
        </a:p>
      </dgm:t>
    </dgm:pt>
    <dgm:pt modelId="{78ADD965-DE7E-4899-9A26-3EDCFEEA4BA6}" type="pres">
      <dgm:prSet presAssocID="{CD7DC2D0-39B7-4F5A-8AF9-6D41F654EF4E}" presName="Name0" presStyleCnt="0">
        <dgm:presLayoutVars>
          <dgm:chMax val="7"/>
          <dgm:chPref val="7"/>
          <dgm:dir/>
        </dgm:presLayoutVars>
      </dgm:prSet>
      <dgm:spPr/>
    </dgm:pt>
    <dgm:pt modelId="{F1C732E0-5488-4C4D-99F5-059C4774CA1C}" type="pres">
      <dgm:prSet presAssocID="{CD7DC2D0-39B7-4F5A-8AF9-6D41F654EF4E}" presName="Name1" presStyleCnt="0"/>
      <dgm:spPr/>
    </dgm:pt>
    <dgm:pt modelId="{BB3F1950-1EC6-49B8-9D76-0C65349671C6}" type="pres">
      <dgm:prSet presAssocID="{CD7DC2D0-39B7-4F5A-8AF9-6D41F654EF4E}" presName="cycle" presStyleCnt="0"/>
      <dgm:spPr/>
    </dgm:pt>
    <dgm:pt modelId="{16D78142-4438-4550-823E-935C4C3DC8CE}" type="pres">
      <dgm:prSet presAssocID="{CD7DC2D0-39B7-4F5A-8AF9-6D41F654EF4E}" presName="srcNode" presStyleLbl="node1" presStyleIdx="0" presStyleCnt="3"/>
      <dgm:spPr/>
    </dgm:pt>
    <dgm:pt modelId="{04B7B9F4-FBB5-4751-B221-9FFEA909815A}" type="pres">
      <dgm:prSet presAssocID="{CD7DC2D0-39B7-4F5A-8AF9-6D41F654EF4E}" presName="conn" presStyleLbl="parChTrans1D2" presStyleIdx="0" presStyleCnt="1" custScaleX="93933" custScaleY="130122" custLinFactNeighborX="-55537" custLinFactNeighborY="8"/>
      <dgm:spPr/>
    </dgm:pt>
    <dgm:pt modelId="{C204DD8E-2DE4-4C8F-A1A9-E242A3695EA3}" type="pres">
      <dgm:prSet presAssocID="{CD7DC2D0-39B7-4F5A-8AF9-6D41F654EF4E}" presName="extraNode" presStyleLbl="node1" presStyleIdx="0" presStyleCnt="3"/>
      <dgm:spPr/>
    </dgm:pt>
    <dgm:pt modelId="{76B27A14-4520-433B-A136-1C1FD44C83BB}" type="pres">
      <dgm:prSet presAssocID="{CD7DC2D0-39B7-4F5A-8AF9-6D41F654EF4E}" presName="dstNode" presStyleLbl="node1" presStyleIdx="0" presStyleCnt="3"/>
      <dgm:spPr/>
    </dgm:pt>
    <dgm:pt modelId="{7291D039-E321-4B84-BFD1-B77154FE76CC}" type="pres">
      <dgm:prSet presAssocID="{130BB192-E9FA-4CE8-ADD5-88095F1EA656}" presName="text_1" presStyleLbl="node1" presStyleIdx="0" presStyleCnt="3">
        <dgm:presLayoutVars>
          <dgm:bulletEnabled val="1"/>
        </dgm:presLayoutVars>
      </dgm:prSet>
      <dgm:spPr/>
    </dgm:pt>
    <dgm:pt modelId="{76D003FA-90F2-42AD-9B88-8EA116EDDE83}" type="pres">
      <dgm:prSet presAssocID="{130BB192-E9FA-4CE8-ADD5-88095F1EA656}" presName="accent_1" presStyleCnt="0"/>
      <dgm:spPr/>
    </dgm:pt>
    <dgm:pt modelId="{1D7DF966-1749-419A-8B7A-C68973DE35E4}" type="pres">
      <dgm:prSet presAssocID="{130BB192-E9FA-4CE8-ADD5-88095F1EA656}" presName="accentRepeatNode" presStyleLbl="solidFgAcc1" presStyleIdx="0" presStyleCnt="3"/>
      <dgm:spPr/>
    </dgm:pt>
    <dgm:pt modelId="{6767A712-97F0-453F-8669-D6EBDC32DED6}" type="pres">
      <dgm:prSet presAssocID="{71F0E741-2433-4FCA-8DC5-2973537632D7}" presName="text_2" presStyleLbl="node1" presStyleIdx="1" presStyleCnt="3">
        <dgm:presLayoutVars>
          <dgm:bulletEnabled val="1"/>
        </dgm:presLayoutVars>
      </dgm:prSet>
      <dgm:spPr/>
    </dgm:pt>
    <dgm:pt modelId="{3BA850DC-C007-46FB-BEDE-B9F98F57A8D2}" type="pres">
      <dgm:prSet presAssocID="{71F0E741-2433-4FCA-8DC5-2973537632D7}" presName="accent_2" presStyleCnt="0"/>
      <dgm:spPr/>
    </dgm:pt>
    <dgm:pt modelId="{B59DEC72-B1E3-4586-BA66-1566C6B45304}" type="pres">
      <dgm:prSet presAssocID="{71F0E741-2433-4FCA-8DC5-2973537632D7}" presName="accentRepeatNode" presStyleLbl="solidFgAcc1" presStyleIdx="1" presStyleCnt="3"/>
      <dgm:spPr/>
    </dgm:pt>
    <dgm:pt modelId="{7D8A5B04-47F7-42F9-B8A8-500D987D08B4}" type="pres">
      <dgm:prSet presAssocID="{9886ED77-53C2-4FD9-8F75-9751318B1F66}" presName="text_3" presStyleLbl="node1" presStyleIdx="2" presStyleCnt="3">
        <dgm:presLayoutVars>
          <dgm:bulletEnabled val="1"/>
        </dgm:presLayoutVars>
      </dgm:prSet>
      <dgm:spPr/>
    </dgm:pt>
    <dgm:pt modelId="{A7715583-EE98-4222-BA61-0E95BA90E761}" type="pres">
      <dgm:prSet presAssocID="{9886ED77-53C2-4FD9-8F75-9751318B1F66}" presName="accent_3" presStyleCnt="0"/>
      <dgm:spPr/>
    </dgm:pt>
    <dgm:pt modelId="{03BF0081-564A-499E-8BB6-9F3B3E26F8ED}" type="pres">
      <dgm:prSet presAssocID="{9886ED77-53C2-4FD9-8F75-9751318B1F66}" presName="accentRepeatNode" presStyleLbl="solidFgAcc1" presStyleIdx="2" presStyleCnt="3"/>
      <dgm:spPr/>
    </dgm:pt>
  </dgm:ptLst>
  <dgm:cxnLst>
    <dgm:cxn modelId="{98606D33-8BD9-425D-A3AE-7B8241C155EA}" type="presOf" srcId="{9886ED77-53C2-4FD9-8F75-9751318B1F66}" destId="{7D8A5B04-47F7-42F9-B8A8-500D987D08B4}" srcOrd="0" destOrd="0" presId="urn:microsoft.com/office/officeart/2008/layout/VerticalCurvedList"/>
    <dgm:cxn modelId="{9B25953D-B825-4B1F-8380-AF6515EF0C8D}" type="presOf" srcId="{71F0E741-2433-4FCA-8DC5-2973537632D7}" destId="{6767A712-97F0-453F-8669-D6EBDC32DED6}" srcOrd="0" destOrd="0" presId="urn:microsoft.com/office/officeart/2008/layout/VerticalCurvedList"/>
    <dgm:cxn modelId="{23C9E446-02F8-4189-B310-224BDCF98433}" srcId="{CD7DC2D0-39B7-4F5A-8AF9-6D41F654EF4E}" destId="{71F0E741-2433-4FCA-8DC5-2973537632D7}" srcOrd="1" destOrd="0" parTransId="{7FE68FD4-571A-4096-8867-B1C1545C5939}" sibTransId="{528667E7-C24F-4DBE-9CE9-B4642071D7CA}"/>
    <dgm:cxn modelId="{B89E687F-5A11-488E-914F-D90A280E6E78}" type="presOf" srcId="{33B57D44-B9EF-4B31-AB28-9611148E451B}" destId="{04B7B9F4-FBB5-4751-B221-9FFEA909815A}" srcOrd="0" destOrd="0" presId="urn:microsoft.com/office/officeart/2008/layout/VerticalCurvedList"/>
    <dgm:cxn modelId="{6CBC54BC-42FA-4489-B0F5-FAFA187955FC}" srcId="{CD7DC2D0-39B7-4F5A-8AF9-6D41F654EF4E}" destId="{130BB192-E9FA-4CE8-ADD5-88095F1EA656}" srcOrd="0" destOrd="0" parTransId="{B0A6BE8E-0D22-436D-921E-63FEFEDB250D}" sibTransId="{33B57D44-B9EF-4B31-AB28-9611148E451B}"/>
    <dgm:cxn modelId="{670440CF-3122-48DD-88B8-338081C787D2}" srcId="{CD7DC2D0-39B7-4F5A-8AF9-6D41F654EF4E}" destId="{9886ED77-53C2-4FD9-8F75-9751318B1F66}" srcOrd="2" destOrd="0" parTransId="{3DE3FF99-20AF-4CF5-BE9E-875D4F2D1588}" sibTransId="{ED7CB178-7770-43DE-A7C8-CC201AC6810C}"/>
    <dgm:cxn modelId="{B7E53CF2-FA0E-4C5F-A812-66B8DF08DF0B}" type="presOf" srcId="{130BB192-E9FA-4CE8-ADD5-88095F1EA656}" destId="{7291D039-E321-4B84-BFD1-B77154FE76CC}" srcOrd="0" destOrd="0" presId="urn:microsoft.com/office/officeart/2008/layout/VerticalCurvedList"/>
    <dgm:cxn modelId="{7C8AA6F7-ABC3-46C0-8179-BE8127711FE9}" type="presOf" srcId="{CD7DC2D0-39B7-4F5A-8AF9-6D41F654EF4E}" destId="{78ADD965-DE7E-4899-9A26-3EDCFEEA4BA6}" srcOrd="0" destOrd="0" presId="urn:microsoft.com/office/officeart/2008/layout/VerticalCurvedList"/>
    <dgm:cxn modelId="{14C54EF1-CA11-4552-9703-D26C3B35005B}" type="presParOf" srcId="{78ADD965-DE7E-4899-9A26-3EDCFEEA4BA6}" destId="{F1C732E0-5488-4C4D-99F5-059C4774CA1C}" srcOrd="0" destOrd="0" presId="urn:microsoft.com/office/officeart/2008/layout/VerticalCurvedList"/>
    <dgm:cxn modelId="{5F3BE46A-17F3-46C8-A110-33352F9EAE8C}" type="presParOf" srcId="{F1C732E0-5488-4C4D-99F5-059C4774CA1C}" destId="{BB3F1950-1EC6-49B8-9D76-0C65349671C6}" srcOrd="0" destOrd="0" presId="urn:microsoft.com/office/officeart/2008/layout/VerticalCurvedList"/>
    <dgm:cxn modelId="{AC9F1382-229A-4021-A285-0A0717C7B0AB}" type="presParOf" srcId="{BB3F1950-1EC6-49B8-9D76-0C65349671C6}" destId="{16D78142-4438-4550-823E-935C4C3DC8CE}" srcOrd="0" destOrd="0" presId="urn:microsoft.com/office/officeart/2008/layout/VerticalCurvedList"/>
    <dgm:cxn modelId="{225E3C21-CD24-416D-B5F5-073D589E3E88}" type="presParOf" srcId="{BB3F1950-1EC6-49B8-9D76-0C65349671C6}" destId="{04B7B9F4-FBB5-4751-B221-9FFEA909815A}" srcOrd="1" destOrd="0" presId="urn:microsoft.com/office/officeart/2008/layout/VerticalCurvedList"/>
    <dgm:cxn modelId="{0D223BFB-E0A5-4736-AC34-8A79DFAC834C}" type="presParOf" srcId="{BB3F1950-1EC6-49B8-9D76-0C65349671C6}" destId="{C204DD8E-2DE4-4C8F-A1A9-E242A3695EA3}" srcOrd="2" destOrd="0" presId="urn:microsoft.com/office/officeart/2008/layout/VerticalCurvedList"/>
    <dgm:cxn modelId="{4E6F72A0-3B8B-45EA-8E59-A7B075CFC06F}" type="presParOf" srcId="{BB3F1950-1EC6-49B8-9D76-0C65349671C6}" destId="{76B27A14-4520-433B-A136-1C1FD44C83BB}" srcOrd="3" destOrd="0" presId="urn:microsoft.com/office/officeart/2008/layout/VerticalCurvedList"/>
    <dgm:cxn modelId="{25690A77-5294-4100-870E-C6D839E87563}" type="presParOf" srcId="{F1C732E0-5488-4C4D-99F5-059C4774CA1C}" destId="{7291D039-E321-4B84-BFD1-B77154FE76CC}" srcOrd="1" destOrd="0" presId="urn:microsoft.com/office/officeart/2008/layout/VerticalCurvedList"/>
    <dgm:cxn modelId="{FC439CEA-C7BD-4E60-94EB-5D69D03F275E}" type="presParOf" srcId="{F1C732E0-5488-4C4D-99F5-059C4774CA1C}" destId="{76D003FA-90F2-42AD-9B88-8EA116EDDE83}" srcOrd="2" destOrd="0" presId="urn:microsoft.com/office/officeart/2008/layout/VerticalCurvedList"/>
    <dgm:cxn modelId="{4E2DFEDD-737D-4BE9-B6A8-5DDEE80F1D4A}" type="presParOf" srcId="{76D003FA-90F2-42AD-9B88-8EA116EDDE83}" destId="{1D7DF966-1749-419A-8B7A-C68973DE35E4}" srcOrd="0" destOrd="0" presId="urn:microsoft.com/office/officeart/2008/layout/VerticalCurvedList"/>
    <dgm:cxn modelId="{7B106C23-08C5-441B-849B-913A124C189E}" type="presParOf" srcId="{F1C732E0-5488-4C4D-99F5-059C4774CA1C}" destId="{6767A712-97F0-453F-8669-D6EBDC32DED6}" srcOrd="3" destOrd="0" presId="urn:microsoft.com/office/officeart/2008/layout/VerticalCurvedList"/>
    <dgm:cxn modelId="{F024812D-43FE-4440-AED9-68D74DE27276}" type="presParOf" srcId="{F1C732E0-5488-4C4D-99F5-059C4774CA1C}" destId="{3BA850DC-C007-46FB-BEDE-B9F98F57A8D2}" srcOrd="4" destOrd="0" presId="urn:microsoft.com/office/officeart/2008/layout/VerticalCurvedList"/>
    <dgm:cxn modelId="{7108C73D-001C-4E60-B992-D0BEA30DB799}" type="presParOf" srcId="{3BA850DC-C007-46FB-BEDE-B9F98F57A8D2}" destId="{B59DEC72-B1E3-4586-BA66-1566C6B45304}" srcOrd="0" destOrd="0" presId="urn:microsoft.com/office/officeart/2008/layout/VerticalCurvedList"/>
    <dgm:cxn modelId="{C565DC9E-E049-4E15-BBC1-C5A042255503}" type="presParOf" srcId="{F1C732E0-5488-4C4D-99F5-059C4774CA1C}" destId="{7D8A5B04-47F7-42F9-B8A8-500D987D08B4}" srcOrd="5" destOrd="0" presId="urn:microsoft.com/office/officeart/2008/layout/VerticalCurvedList"/>
    <dgm:cxn modelId="{E1A57781-52BA-4F29-8872-AA26D3AF7F39}" type="presParOf" srcId="{F1C732E0-5488-4C4D-99F5-059C4774CA1C}" destId="{A7715583-EE98-4222-BA61-0E95BA90E761}" srcOrd="6" destOrd="0" presId="urn:microsoft.com/office/officeart/2008/layout/VerticalCurvedList"/>
    <dgm:cxn modelId="{E2C3552E-BD68-4976-B90B-FDF2801654F3}" type="presParOf" srcId="{A7715583-EE98-4222-BA61-0E95BA90E761}" destId="{03BF0081-564A-499E-8BB6-9F3B3E26F8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326A5-9DB9-4FF6-9310-B040AF7E75DB}">
      <dsp:nvSpPr>
        <dsp:cNvPr id="0" name=""/>
        <dsp:cNvSpPr/>
      </dsp:nvSpPr>
      <dsp:spPr>
        <a:xfrm>
          <a:off x="619025" y="276359"/>
          <a:ext cx="6077150" cy="14916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0321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Contracting with the State</a:t>
          </a:r>
        </a:p>
      </dsp:txBody>
      <dsp:txXfrm>
        <a:off x="619025" y="276359"/>
        <a:ext cx="6077150" cy="1491615"/>
      </dsp:txXfrm>
    </dsp:sp>
    <dsp:sp modelId="{8B14A405-BCC5-4FE6-A138-7FB49F06AEB8}">
      <dsp:nvSpPr>
        <dsp:cNvPr id="0" name=""/>
        <dsp:cNvSpPr/>
      </dsp:nvSpPr>
      <dsp:spPr>
        <a:xfrm>
          <a:off x="505025" y="211595"/>
          <a:ext cx="724355" cy="1289120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10" t="22820" r="1176" b="5792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BBFB9E7-766A-4B93-82E4-E1D45E849849}">
      <dsp:nvSpPr>
        <dsp:cNvPr id="0" name=""/>
        <dsp:cNvSpPr/>
      </dsp:nvSpPr>
      <dsp:spPr>
        <a:xfrm>
          <a:off x="592223" y="1938682"/>
          <a:ext cx="6130753" cy="14916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0321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Up2$10K Program</a:t>
          </a:r>
        </a:p>
      </dsp:txBody>
      <dsp:txXfrm>
        <a:off x="592223" y="1938682"/>
        <a:ext cx="6130753" cy="1491615"/>
      </dsp:txXfrm>
    </dsp:sp>
    <dsp:sp modelId="{2DB05932-7FDF-4DAD-AE33-B3812E16B7F4}">
      <dsp:nvSpPr>
        <dsp:cNvPr id="0" name=""/>
        <dsp:cNvSpPr/>
      </dsp:nvSpPr>
      <dsp:spPr>
        <a:xfrm>
          <a:off x="379014" y="2049582"/>
          <a:ext cx="1025994" cy="1100237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7" t="8190" r="11092" b="67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8D5043A-9774-41F7-B78B-8015D55720F2}">
      <dsp:nvSpPr>
        <dsp:cNvPr id="0" name=""/>
        <dsp:cNvSpPr/>
      </dsp:nvSpPr>
      <dsp:spPr>
        <a:xfrm>
          <a:off x="592223" y="3727609"/>
          <a:ext cx="6130753" cy="14916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0321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Subcontracting</a:t>
          </a:r>
        </a:p>
      </dsp:txBody>
      <dsp:txXfrm>
        <a:off x="592223" y="3727609"/>
        <a:ext cx="6130753" cy="1491615"/>
      </dsp:txXfrm>
    </dsp:sp>
    <dsp:sp modelId="{B25D7215-A66E-42F0-ABA1-2D1543B93626}">
      <dsp:nvSpPr>
        <dsp:cNvPr id="0" name=""/>
        <dsp:cNvSpPr/>
      </dsp:nvSpPr>
      <dsp:spPr>
        <a:xfrm>
          <a:off x="379729" y="3721867"/>
          <a:ext cx="969433" cy="1388495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94" t="21321" r="2829" b="14961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7B9F4-FBB5-4751-B221-9FFEA909815A}">
      <dsp:nvSpPr>
        <dsp:cNvPr id="0" name=""/>
        <dsp:cNvSpPr/>
      </dsp:nvSpPr>
      <dsp:spPr>
        <a:xfrm>
          <a:off x="-6315812" y="-2176922"/>
          <a:ext cx="7328650" cy="10152115"/>
        </a:xfrm>
        <a:prstGeom prst="blockArc">
          <a:avLst>
            <a:gd name="adj1" fmla="val 18900000"/>
            <a:gd name="adj2" fmla="val 2700000"/>
            <a:gd name="adj3" fmla="val 277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1D039-E321-4B84-BFD1-B77154FE76CC}">
      <dsp:nvSpPr>
        <dsp:cNvPr id="0" name=""/>
        <dsp:cNvSpPr/>
      </dsp:nvSpPr>
      <dsp:spPr>
        <a:xfrm>
          <a:off x="804626" y="579702"/>
          <a:ext cx="7246265" cy="11594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277" tIns="152400" rIns="152400" bIns="1524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Information</a:t>
          </a:r>
        </a:p>
      </dsp:txBody>
      <dsp:txXfrm>
        <a:off x="804626" y="579702"/>
        <a:ext cx="7246265" cy="1159404"/>
      </dsp:txXfrm>
    </dsp:sp>
    <dsp:sp modelId="{1D7DF966-1749-419A-8B7A-C68973DE35E4}">
      <dsp:nvSpPr>
        <dsp:cNvPr id="0" name=""/>
        <dsp:cNvSpPr/>
      </dsp:nvSpPr>
      <dsp:spPr>
        <a:xfrm>
          <a:off x="79998" y="434776"/>
          <a:ext cx="1449255" cy="14492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7A712-97F0-453F-8669-D6EBDC32DED6}">
      <dsp:nvSpPr>
        <dsp:cNvPr id="0" name=""/>
        <dsp:cNvSpPr/>
      </dsp:nvSpPr>
      <dsp:spPr>
        <a:xfrm>
          <a:off x="1226070" y="2318808"/>
          <a:ext cx="6824821" cy="11594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277" tIns="152400" rIns="152400" bIns="1524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Resources</a:t>
          </a:r>
        </a:p>
      </dsp:txBody>
      <dsp:txXfrm>
        <a:off x="1226070" y="2318808"/>
        <a:ext cx="6824821" cy="1159404"/>
      </dsp:txXfrm>
    </dsp:sp>
    <dsp:sp modelId="{B59DEC72-B1E3-4586-BA66-1566C6B45304}">
      <dsp:nvSpPr>
        <dsp:cNvPr id="0" name=""/>
        <dsp:cNvSpPr/>
      </dsp:nvSpPr>
      <dsp:spPr>
        <a:xfrm>
          <a:off x="501442" y="2173883"/>
          <a:ext cx="1449255" cy="14492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8A5B04-47F7-42F9-B8A8-500D987D08B4}">
      <dsp:nvSpPr>
        <dsp:cNvPr id="0" name=""/>
        <dsp:cNvSpPr/>
      </dsp:nvSpPr>
      <dsp:spPr>
        <a:xfrm>
          <a:off x="804626" y="4057915"/>
          <a:ext cx="7246265" cy="11594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277" tIns="152400" rIns="152400" bIns="1524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Capital</a:t>
          </a:r>
        </a:p>
      </dsp:txBody>
      <dsp:txXfrm>
        <a:off x="804626" y="4057915"/>
        <a:ext cx="7246265" cy="1159404"/>
      </dsp:txXfrm>
    </dsp:sp>
    <dsp:sp modelId="{03BF0081-564A-499E-8BB6-9F3B3E26F8ED}">
      <dsp:nvSpPr>
        <dsp:cNvPr id="0" name=""/>
        <dsp:cNvSpPr/>
      </dsp:nvSpPr>
      <dsp:spPr>
        <a:xfrm>
          <a:off x="79998" y="3912989"/>
          <a:ext cx="1449255" cy="14492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59B84-300C-479B-83EF-6F634B7D8F7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6C66F-2919-4B1C-85D6-ADB8944E4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2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C66F-2919-4B1C-85D6-ADB8944E49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94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33B2-19F2-4727-9840-CF6DF00531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48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33B2-19F2-4727-9840-CF6DF00531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75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C66F-2919-4B1C-85D6-ADB8944E49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62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33B2-19F2-4727-9840-CF6DF00531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C66F-2919-4B1C-85D6-ADB8944E49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00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C66F-2919-4B1C-85D6-ADB8944E49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82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33B2-19F2-4727-9840-CF6DF00531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74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33B2-19F2-4727-9840-CF6DF00531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04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C66F-2919-4B1C-85D6-ADB8944E49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6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C66F-2919-4B1C-85D6-ADB8944E49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1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C66F-2919-4B1C-85D6-ADB8944E49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4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33B2-19F2-4727-9840-CF6DF00531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65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33B2-19F2-4727-9840-CF6DF00531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46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33B2-19F2-4727-9840-CF6DF00531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40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33B2-19F2-4727-9840-CF6DF00531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10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C66F-2919-4B1C-85D6-ADB8944E49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98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C66F-2919-4B1C-85D6-ADB8944E49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2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C66F-2919-4B1C-85D6-ADB8944E49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4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85B3-D248-4C3E-9B94-F86FC4960FC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7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85B3-D248-4C3E-9B94-F86FC4960FC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5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85B3-D248-4C3E-9B94-F86FC4960FC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6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85B3-D248-4C3E-9B94-F86FC4960FC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6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85B3-D248-4C3E-9B94-F86FC4960FC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4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85B3-D248-4C3E-9B94-F86FC4960FC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5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85B3-D248-4C3E-9B94-F86FC4960FC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9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85B3-D248-4C3E-9B94-F86FC4960FC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8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85B3-D248-4C3E-9B94-F86FC4960FC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7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85B3-D248-4C3E-9B94-F86FC4960FC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85B3-D248-4C3E-9B94-F86FC4960FC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6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D85B3-D248-4C3E-9B94-F86FC4960FC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60C87-4EB1-468E-BB53-0EEA825391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2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issouribuys.mo.gov/logi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a.mo.gov/facilities/bid-opportunities/bid-listing-electronic-plan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\\OAADMINFILES\OEOFILE\OEO%20OUTREACH%20AND%20ENGAGEMENT\OEO%20Website\Up210K\Updated%20Vendor%20Up2$10K%20Flyer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urch.oa.mo.gov/contact-purchasing/agency-procurement-staf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urch.oa.mo.gov/bidding-contracts" TargetMode="External"/><Relationship Id="rId3" Type="http://schemas.openxmlformats.org/officeDocument/2006/relationships/hyperlink" Target="missourimbdacenter.com" TargetMode="External"/><Relationship Id="rId7" Type="http://schemas.openxmlformats.org/officeDocument/2006/relationships/hyperlink" Target="https://ded.mo.gov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ba.gov/" TargetMode="External"/><Relationship Id="rId5" Type="http://schemas.openxmlformats.org/officeDocument/2006/relationships/hyperlink" Target="https://extension.missouri.edu/programs/missouri-procurement-technical-assistance-centers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sbdc.missouri.edu/" TargetMode="External"/><Relationship Id="rId9" Type="http://schemas.openxmlformats.org/officeDocument/2006/relationships/hyperlink" Target="https://oa.mo.gov/faciliti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eo.mo.g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588" y="1091996"/>
            <a:ext cx="8807634" cy="2387600"/>
          </a:xfrm>
        </p:spPr>
        <p:txBody>
          <a:bodyPr>
            <a:normAutofit/>
          </a:bodyPr>
          <a:lstStyle/>
          <a:p>
            <a:r>
              <a:rPr lang="en-US" b="1" u="sng" dirty="0"/>
              <a:t>Certification 201:</a:t>
            </a:r>
            <a:br>
              <a:rPr lang="en-US" b="1" dirty="0"/>
            </a:br>
            <a:r>
              <a:rPr lang="en-US" sz="5400" b="1" i="1" dirty="0"/>
              <a:t>Steps after M/WBE Certification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51462" y="4496856"/>
            <a:ext cx="4428309" cy="13437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State of Missouri</a:t>
            </a:r>
          </a:p>
          <a:p>
            <a:r>
              <a:rPr lang="en-US" sz="2400" dirty="0"/>
              <a:t>Office of Equal Opportunity</a:t>
            </a:r>
          </a:p>
          <a:p>
            <a:r>
              <a:rPr lang="en-US" sz="2400" dirty="0"/>
              <a:t>Vendor Office Hours</a:t>
            </a:r>
          </a:p>
        </p:txBody>
      </p:sp>
    </p:spTree>
    <p:extLst>
      <p:ext uri="{BB962C8B-B14F-4D97-AF65-F5344CB8AC3E}">
        <p14:creationId xmlns:p14="http://schemas.microsoft.com/office/powerpoint/2010/main" val="1320260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066" y="0"/>
            <a:ext cx="7128933" cy="1325563"/>
          </a:xfrm>
        </p:spPr>
        <p:txBody>
          <a:bodyPr/>
          <a:lstStyle/>
          <a:p>
            <a:pPr algn="ctr"/>
            <a:r>
              <a:rPr lang="en-US" b="1" dirty="0"/>
              <a:t>State Spending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6" y="1437750"/>
            <a:ext cx="4172374" cy="4828646"/>
          </a:xfrm>
          <a:noFill/>
        </p:spPr>
        <p:txBody>
          <a:bodyPr>
            <a:normAutofit/>
          </a:bodyPr>
          <a:lstStyle/>
          <a:p>
            <a:r>
              <a:rPr lang="en-US" dirty="0"/>
              <a:t>Delegated Spending Authority under MO Statute</a:t>
            </a:r>
          </a:p>
          <a:p>
            <a:pPr lvl="1"/>
            <a:r>
              <a:rPr lang="en-US" dirty="0"/>
              <a:t>Division of Purchasing</a:t>
            </a:r>
          </a:p>
          <a:p>
            <a:pPr lvl="2"/>
            <a:r>
              <a:rPr lang="en-US" dirty="0"/>
              <a:t>Over $100,000</a:t>
            </a:r>
          </a:p>
          <a:p>
            <a:pPr lvl="1"/>
            <a:r>
              <a:rPr lang="en-US" dirty="0"/>
              <a:t>Departments</a:t>
            </a:r>
          </a:p>
          <a:p>
            <a:pPr lvl="2"/>
            <a:r>
              <a:rPr lang="en-US" dirty="0"/>
              <a:t>Under $100,000</a:t>
            </a:r>
          </a:p>
          <a:p>
            <a:pPr lvl="2"/>
            <a:r>
              <a:rPr lang="en-US" dirty="0"/>
              <a:t>Up2$10K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691899"/>
              </p:ext>
            </p:extLst>
          </p:nvPr>
        </p:nvGraphicFramePr>
        <p:xfrm>
          <a:off x="4953000" y="1325563"/>
          <a:ext cx="7137400" cy="50376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4350">
                  <a:extLst>
                    <a:ext uri="{9D8B030D-6E8A-4147-A177-3AD203B41FA5}">
                      <a16:colId xmlns:a16="http://schemas.microsoft.com/office/drawing/2014/main" val="2742723488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945300713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176124725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4267227026"/>
                    </a:ext>
                  </a:extLst>
                </a:gridCol>
              </a:tblGrid>
              <a:tr h="10075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Procurement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876785"/>
                  </a:ext>
                </a:extLst>
              </a:tr>
              <a:tr h="1007534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Division of Purchasing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 Departments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0367001"/>
                  </a:ext>
                </a:extLst>
              </a:tr>
              <a:tr h="1007534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 $10,000 =</a:t>
                      </a:r>
                      <a:r>
                        <a:rPr lang="en-US" baseline="0" dirty="0"/>
                        <a:t> Up2$10K Program (more on future slide)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6805277"/>
                  </a:ext>
                </a:extLst>
              </a:tr>
              <a:tr h="10075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 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188597"/>
                  </a:ext>
                </a:extLst>
              </a:tr>
              <a:tr h="10075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$100,000.01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$50,000 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$10,000.01</a:t>
                      </a:r>
                      <a:r>
                        <a:rPr lang="en-US" baseline="0" dirty="0"/>
                        <a:t> to $49,999.99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$10,000.01</a:t>
                      </a:r>
                      <a:r>
                        <a:rPr lang="en-US" baseline="0" dirty="0"/>
                        <a:t> to $100,000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250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05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602" y="0"/>
            <a:ext cx="5190066" cy="1325563"/>
          </a:xfrm>
        </p:spPr>
        <p:txBody>
          <a:bodyPr/>
          <a:lstStyle/>
          <a:p>
            <a:pPr algn="ctr"/>
            <a:r>
              <a:rPr lang="en-US" b="1" dirty="0"/>
              <a:t>State Contracts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19869" y="2576258"/>
            <a:ext cx="31241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hlinkClick r:id="rId3"/>
              </a:rPr>
              <a:t>MissouriBuys</a:t>
            </a:r>
            <a:endParaRPr lang="en-US" sz="3600" dirty="0"/>
          </a:p>
          <a:p>
            <a:pPr algn="ctr"/>
            <a:r>
              <a:rPr lang="en-US" sz="2800" dirty="0"/>
              <a:t>E-Procurement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71"/>
          <a:stretch/>
        </p:blipFill>
        <p:spPr>
          <a:xfrm>
            <a:off x="181081" y="1086713"/>
            <a:ext cx="8336385" cy="499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35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58534" y="217891"/>
            <a:ext cx="6714066" cy="840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State Contracts (continued)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584" r="6076" b="-584"/>
          <a:stretch/>
        </p:blipFill>
        <p:spPr>
          <a:xfrm>
            <a:off x="1058334" y="987314"/>
            <a:ext cx="9254066" cy="53807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5136" y="5048525"/>
            <a:ext cx="354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hlinkClick r:id="rId4"/>
              </a:rPr>
              <a:t>FMDC Bid Board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0100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592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State Contracts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137" y="1524529"/>
            <a:ext cx="55298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Up2$10K Program</a:t>
            </a:r>
          </a:p>
          <a:p>
            <a:endParaRPr lang="en-US" dirty="0"/>
          </a:p>
          <a:p>
            <a:r>
              <a:rPr lang="en-US" dirty="0"/>
              <a:t>Contracts with annual revenue under $10,000 spend within 12 months or 1 fiscal year do no require competitive/formal bids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875867"/>
            <a:ext cx="372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file"/>
              </a:rPr>
              <a:t>Up2$10K Program Vendor Flyer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9" y="1572155"/>
            <a:ext cx="51562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90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3733" y="517526"/>
            <a:ext cx="5122333" cy="887942"/>
          </a:xfrm>
        </p:spPr>
        <p:txBody>
          <a:bodyPr/>
          <a:lstStyle/>
          <a:p>
            <a:pPr algn="ctr"/>
            <a:r>
              <a:rPr lang="en-US" b="1" dirty="0"/>
              <a:t>Subcontracting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50" y="1605227"/>
            <a:ext cx="8315016" cy="2040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866" y="3459428"/>
            <a:ext cx="7935383" cy="26947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34267" y="2243667"/>
            <a:ext cx="2683933" cy="660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36933" y="3913190"/>
            <a:ext cx="1024468" cy="3132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85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6267" y="517526"/>
            <a:ext cx="6409266" cy="88794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Subcontracting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32" y="2291293"/>
            <a:ext cx="6637867" cy="3372908"/>
          </a:xfrm>
        </p:spPr>
        <p:txBody>
          <a:bodyPr/>
          <a:lstStyle/>
          <a:p>
            <a:r>
              <a:rPr lang="en-US" dirty="0"/>
              <a:t>State contract -&gt; Prime contractors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Prime contractors -&gt; Subcontractors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relationship between Subs and State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42" y="1704446"/>
            <a:ext cx="3379259" cy="328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66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Looking Ahead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4134" y="1671109"/>
            <a:ext cx="5427134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Build Relationships</a:t>
            </a:r>
          </a:p>
          <a:p>
            <a:r>
              <a:rPr lang="en-US" dirty="0"/>
              <a:t>Build relationships with prime vendors</a:t>
            </a:r>
          </a:p>
          <a:p>
            <a:r>
              <a:rPr lang="en-US" dirty="0"/>
              <a:t>Build relationships with procurement officers and buyers</a:t>
            </a:r>
          </a:p>
          <a:p>
            <a:r>
              <a:rPr lang="en-US" dirty="0">
                <a:hlinkClick r:id="rId3"/>
              </a:rPr>
              <a:t>MO State Purchasing Staff Contact</a:t>
            </a:r>
            <a:endParaRPr lang="en-US" dirty="0"/>
          </a:p>
          <a:p>
            <a:pPr marL="0" indent="0">
              <a:buNone/>
            </a:pPr>
            <a:r>
              <a:rPr lang="en-US" u="sng" dirty="0"/>
              <a:t>Network</a:t>
            </a:r>
          </a:p>
          <a:p>
            <a:r>
              <a:rPr lang="en-US" dirty="0"/>
              <a:t>Connect with other Small Businesses and learn from each other </a:t>
            </a:r>
          </a:p>
          <a:p>
            <a:r>
              <a:rPr lang="en-US" dirty="0"/>
              <a:t>Attend events and expos</a:t>
            </a:r>
          </a:p>
          <a:p>
            <a:pPr marL="0" indent="0">
              <a:buNone/>
            </a:pPr>
            <a:r>
              <a:rPr lang="en-US" u="sng" dirty="0"/>
              <a:t>Get ACCESS</a:t>
            </a:r>
          </a:p>
          <a:p>
            <a:r>
              <a:rPr lang="en-US" dirty="0"/>
              <a:t>Do your research</a:t>
            </a:r>
          </a:p>
          <a:p>
            <a:r>
              <a:rPr lang="en-US" dirty="0"/>
              <a:t>Practice your “30 second elevator pitch”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17" y="1671109"/>
            <a:ext cx="6230983" cy="458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0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95376039"/>
              </p:ext>
            </p:extLst>
          </p:nvPr>
        </p:nvGraphicFramePr>
        <p:xfrm>
          <a:off x="397933" y="668867"/>
          <a:ext cx="8130891" cy="5797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3" y="1370633"/>
            <a:ext cx="1112177" cy="844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16648"/>
            <a:ext cx="1102804" cy="8825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14" y="4700767"/>
            <a:ext cx="859373" cy="123070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674533" y="107685"/>
            <a:ext cx="49360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Next Steps: ACCESS</a:t>
            </a:r>
          </a:p>
        </p:txBody>
      </p:sp>
    </p:spTree>
    <p:extLst>
      <p:ext uri="{BB962C8B-B14F-4D97-AF65-F5344CB8AC3E}">
        <p14:creationId xmlns:p14="http://schemas.microsoft.com/office/powerpoint/2010/main" val="2512546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44008"/>
          </a:xfrm>
        </p:spPr>
        <p:txBody>
          <a:bodyPr/>
          <a:lstStyle/>
          <a:p>
            <a:pPr algn="ctr"/>
            <a:r>
              <a:rPr lang="en-US" b="1" dirty="0"/>
              <a:t>Connect and Grow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996423"/>
            <a:ext cx="5157787" cy="823912"/>
          </a:xfrm>
        </p:spPr>
        <p:txBody>
          <a:bodyPr/>
          <a:lstStyle/>
          <a:p>
            <a:r>
              <a:rPr lang="en-US" dirty="0"/>
              <a:t>Resource Organizations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1971675"/>
            <a:ext cx="5157787" cy="3684588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3" action="ppaction://hlinkfile"/>
              </a:rPr>
              <a:t>Minority Business Development Agency</a:t>
            </a:r>
            <a:endParaRPr lang="en-US" sz="2400" dirty="0"/>
          </a:p>
          <a:p>
            <a:r>
              <a:rPr lang="en-US" sz="2400" dirty="0">
                <a:hlinkClick r:id="rId4"/>
              </a:rPr>
              <a:t>Missouri Small Business Development Center (SBDC)</a:t>
            </a:r>
            <a:endParaRPr lang="en-US" sz="2400" dirty="0"/>
          </a:p>
          <a:p>
            <a:r>
              <a:rPr lang="en-US" sz="2400" dirty="0">
                <a:hlinkClick r:id="rId5"/>
              </a:rPr>
              <a:t>Missouri Procurement Technical Assistance Centers (PTAC/APEX)</a:t>
            </a:r>
            <a:endParaRPr lang="en-US" sz="2400" dirty="0"/>
          </a:p>
          <a:p>
            <a:r>
              <a:rPr lang="en-US" sz="2400" dirty="0">
                <a:hlinkClick r:id="rId6"/>
              </a:rPr>
              <a:t>Small Business Association (SBA)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96423"/>
            <a:ext cx="5183188" cy="823912"/>
          </a:xfrm>
        </p:spPr>
        <p:txBody>
          <a:bodyPr/>
          <a:lstStyle/>
          <a:p>
            <a:r>
              <a:rPr lang="en-US" dirty="0"/>
              <a:t>State Agencies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71675"/>
            <a:ext cx="5183188" cy="2608792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7"/>
              </a:rPr>
              <a:t>Missouri Department of Economic Development (DED)</a:t>
            </a:r>
            <a:endParaRPr lang="en-US" sz="2400" dirty="0"/>
          </a:p>
          <a:p>
            <a:r>
              <a:rPr lang="en-US" sz="2400" dirty="0">
                <a:hlinkClick r:id="rId8"/>
              </a:rPr>
              <a:t>OA - Division of Purchasing</a:t>
            </a:r>
            <a:endParaRPr lang="en-US" sz="2400" dirty="0"/>
          </a:p>
          <a:p>
            <a:r>
              <a:rPr lang="en-US" sz="2400" dirty="0">
                <a:hlinkClick r:id="rId9"/>
              </a:rPr>
              <a:t>OA – Facilities, Management, Design &amp; Construction (FMDC)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44" y="4500735"/>
            <a:ext cx="1639953" cy="198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69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35000" y="157585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27" y="2717800"/>
            <a:ext cx="2575346" cy="25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7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934" y="255058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Today’s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6491"/>
            <a:ext cx="4813205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Certification 101 Review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How Do You Look?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Where Are You Looking?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Looking Ahead</a:t>
            </a:r>
          </a:p>
        </p:txBody>
      </p:sp>
      <p:pic>
        <p:nvPicPr>
          <p:cNvPr id="1028" name="Picture 4" descr="Checklist Images - Free Download on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99" y="1690688"/>
            <a:ext cx="4148667" cy="414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35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9025" y="203903"/>
            <a:ext cx="4250267" cy="1325563"/>
          </a:xfrm>
        </p:spPr>
        <p:txBody>
          <a:bodyPr/>
          <a:lstStyle/>
          <a:p>
            <a:pPr algn="ctr"/>
            <a:r>
              <a:rPr lang="en-US" b="1" dirty="0"/>
              <a:t>101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22" y="1758156"/>
            <a:ext cx="570547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Maintain your Certification</a:t>
            </a:r>
          </a:p>
          <a:p>
            <a:endParaRPr lang="en-US" dirty="0"/>
          </a:p>
          <a:p>
            <a:pPr lvl="1"/>
            <a:r>
              <a:rPr lang="en-US" dirty="0"/>
              <a:t>Annual Updates</a:t>
            </a:r>
          </a:p>
          <a:p>
            <a:pPr lvl="2"/>
            <a:r>
              <a:rPr lang="en-US" dirty="0"/>
              <a:t>Yearly submission by the anniversary date of receiving original certification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Recertification (3 years)</a:t>
            </a:r>
          </a:p>
          <a:p>
            <a:pPr lvl="2"/>
            <a:r>
              <a:rPr lang="en-US" dirty="0"/>
              <a:t>3 years after receiving certification</a:t>
            </a:r>
          </a:p>
          <a:p>
            <a:pPr lvl="2"/>
            <a:r>
              <a:rPr lang="en-US" dirty="0"/>
              <a:t>New certification anniversary changes to the date of recertification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07681" y="1529466"/>
            <a:ext cx="5485106" cy="4647497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6220995" y="3908809"/>
            <a:ext cx="320482" cy="3315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120492" y="4610816"/>
            <a:ext cx="252550" cy="2245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120492" y="4885823"/>
            <a:ext cx="252550" cy="224589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210947" y="733335"/>
            <a:ext cx="5485106" cy="800280"/>
            <a:chOff x="685170" y="19904"/>
            <a:chExt cx="5485106" cy="800280"/>
          </a:xfrm>
        </p:grpSpPr>
        <p:sp>
          <p:nvSpPr>
            <p:cNvPr id="12" name="Rectangle 11"/>
            <p:cNvSpPr/>
            <p:nvPr/>
          </p:nvSpPr>
          <p:spPr>
            <a:xfrm>
              <a:off x="685170" y="19904"/>
              <a:ext cx="5485106" cy="80028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685170" y="19904"/>
              <a:ext cx="5485106" cy="800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>
                  <a:hlinkClick r:id="rId4"/>
                </a:rPr>
                <a:t>Oeo.mo.gov</a:t>
              </a:r>
              <a:r>
                <a:rPr lang="en-US" sz="3600" kern="1200" dirty="0"/>
                <a:t> – “Log in”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449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Myths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52733" y="1783292"/>
            <a:ext cx="5037667" cy="3330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Certification is: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“silver bullet”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guarantee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Automatically get contracts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ultimate tool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37399" y="5206470"/>
            <a:ext cx="3437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ALL FALSE!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4" y="1690688"/>
            <a:ext cx="54864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4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162" y="302843"/>
            <a:ext cx="7431177" cy="72495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How Do You Look?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1359" y="1719793"/>
            <a:ext cx="6018477" cy="465593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Pay close attention to: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Contact information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Commodities/Services on application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Personal social media</a:t>
            </a:r>
          </a:p>
          <a:p>
            <a:pPr marL="971550" lvl="1" indent="-514350">
              <a:buFont typeface="+mj-lt"/>
              <a:buAutoNum type="arabicPeriod"/>
            </a:pPr>
            <a:endParaRPr lang="en-US" sz="2400" dirty="0"/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Website</a:t>
            </a:r>
          </a:p>
          <a:p>
            <a:pPr lvl="1"/>
            <a:endParaRPr lang="en-US" sz="2400" dirty="0"/>
          </a:p>
        </p:txBody>
      </p:sp>
      <p:sp>
        <p:nvSpPr>
          <p:cNvPr id="3" name="AutoShape 2" descr="100+ Mirror Pictures | Download Free Images on Unspl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100+ Mirror Pictures | Download Free Images on Unsplash"/>
          <p:cNvSpPr>
            <a:spLocks noChangeAspect="1" noChangeArrowheads="1"/>
          </p:cNvSpPr>
          <p:nvPr/>
        </p:nvSpPr>
        <p:spPr bwMode="auto">
          <a:xfrm>
            <a:off x="307975" y="7937"/>
            <a:ext cx="4653492" cy="465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Mirror Stock Photos, Royalty Free Mirror Images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93" y="1564640"/>
            <a:ext cx="3693501" cy="438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8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133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Where to Update Your Information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" y="1325563"/>
            <a:ext cx="9753600" cy="4759381"/>
          </a:xfrm>
        </p:spPr>
      </p:pic>
    </p:spTree>
    <p:extLst>
      <p:ext uri="{BB962C8B-B14F-4D97-AF65-F5344CB8AC3E}">
        <p14:creationId xmlns:p14="http://schemas.microsoft.com/office/powerpoint/2010/main" val="283758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25" y="1599883"/>
            <a:ext cx="10458137" cy="414394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28133" y="27432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Where to Update Your Information</a:t>
            </a:r>
          </a:p>
        </p:txBody>
      </p:sp>
    </p:spTree>
    <p:extLst>
      <p:ext uri="{BB962C8B-B14F-4D97-AF65-F5344CB8AC3E}">
        <p14:creationId xmlns:p14="http://schemas.microsoft.com/office/powerpoint/2010/main" val="70120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21" y="1143001"/>
            <a:ext cx="8356600" cy="5083197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2614988" y="5917304"/>
            <a:ext cx="331412" cy="30889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0788" y="296334"/>
            <a:ext cx="10728478" cy="78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Where to Update Your Information (continued)</a:t>
            </a:r>
          </a:p>
        </p:txBody>
      </p:sp>
    </p:spTree>
    <p:extLst>
      <p:ext uri="{BB962C8B-B14F-4D97-AF65-F5344CB8AC3E}">
        <p14:creationId xmlns:p14="http://schemas.microsoft.com/office/powerpoint/2010/main" val="2940715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04900" y="347135"/>
            <a:ext cx="9728199" cy="787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Where Are You Looking?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977" y="1468967"/>
            <a:ext cx="1955981" cy="4809068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89755666"/>
              </p:ext>
            </p:extLst>
          </p:nvPr>
        </p:nvGraphicFramePr>
        <p:xfrm>
          <a:off x="457200" y="1032935"/>
          <a:ext cx="731520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1160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415</Words>
  <Application>Microsoft Office PowerPoint</Application>
  <PresentationFormat>Widescreen</PresentationFormat>
  <Paragraphs>127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Certification 201: Steps after M/WBE Certification</vt:lpstr>
      <vt:lpstr>Today’s Objectives</vt:lpstr>
      <vt:lpstr>101 Review</vt:lpstr>
      <vt:lpstr>Myths</vt:lpstr>
      <vt:lpstr>How Do You Look?</vt:lpstr>
      <vt:lpstr>Where to Update Your Information</vt:lpstr>
      <vt:lpstr>PowerPoint Presentation</vt:lpstr>
      <vt:lpstr>PowerPoint Presentation</vt:lpstr>
      <vt:lpstr>PowerPoint Presentation</vt:lpstr>
      <vt:lpstr>State Spending Authority</vt:lpstr>
      <vt:lpstr>State Contracts</vt:lpstr>
      <vt:lpstr>PowerPoint Presentation</vt:lpstr>
      <vt:lpstr>State Contracts (continued)</vt:lpstr>
      <vt:lpstr>Subcontracting</vt:lpstr>
      <vt:lpstr>Subcontracting (continued)</vt:lpstr>
      <vt:lpstr>Looking Ahead</vt:lpstr>
      <vt:lpstr>PowerPoint Presentation</vt:lpstr>
      <vt:lpstr>Connect and Grow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Briot, Danielle</dc:creator>
  <cp:lastModifiedBy>Lenczycki, Angela</cp:lastModifiedBy>
  <cp:revision>60</cp:revision>
  <dcterms:created xsi:type="dcterms:W3CDTF">2023-02-24T13:32:39Z</dcterms:created>
  <dcterms:modified xsi:type="dcterms:W3CDTF">2024-01-18T17:29:27Z</dcterms:modified>
</cp:coreProperties>
</file>